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494" r:id="rId3"/>
    <p:sldId id="368" r:id="rId4"/>
    <p:sldId id="366" r:id="rId5"/>
    <p:sldId id="546" r:id="rId6"/>
    <p:sldId id="491" r:id="rId7"/>
    <p:sldId id="535" r:id="rId8"/>
    <p:sldId id="537" r:id="rId9"/>
    <p:sldId id="538" r:id="rId10"/>
    <p:sldId id="536" r:id="rId11"/>
    <p:sldId id="540" r:id="rId12"/>
    <p:sldId id="541" r:id="rId13"/>
    <p:sldId id="542" r:id="rId14"/>
    <p:sldId id="543" r:id="rId15"/>
    <p:sldId id="544" r:id="rId16"/>
    <p:sldId id="545" r:id="rId17"/>
    <p:sldId id="551" r:id="rId18"/>
    <p:sldId id="493" r:id="rId19"/>
    <p:sldId id="547" r:id="rId20"/>
    <p:sldId id="548" r:id="rId21"/>
    <p:sldId id="549" r:id="rId22"/>
    <p:sldId id="550" r:id="rId23"/>
    <p:sldId id="552" r:id="rId24"/>
    <p:sldId id="553" r:id="rId25"/>
    <p:sldId id="554" r:id="rId26"/>
    <p:sldId id="555" r:id="rId27"/>
    <p:sldId id="556" r:id="rId28"/>
    <p:sldId id="558" r:id="rId29"/>
    <p:sldId id="557" r:id="rId30"/>
    <p:sldId id="559" r:id="rId31"/>
    <p:sldId id="560" r:id="rId32"/>
    <p:sldId id="561" r:id="rId33"/>
    <p:sldId id="563" r:id="rId34"/>
    <p:sldId id="562" r:id="rId35"/>
    <p:sldId id="565" r:id="rId36"/>
    <p:sldId id="564" r:id="rId37"/>
    <p:sldId id="567" r:id="rId38"/>
    <p:sldId id="566" r:id="rId39"/>
    <p:sldId id="569" r:id="rId40"/>
    <p:sldId id="570" r:id="rId41"/>
    <p:sldId id="571" r:id="rId42"/>
    <p:sldId id="572" r:id="rId43"/>
    <p:sldId id="573" r:id="rId44"/>
    <p:sldId id="568" r:id="rId45"/>
    <p:sldId id="495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7" autoAdjust="0"/>
  </p:normalViewPr>
  <p:slideViewPr>
    <p:cSldViewPr snapToGrid="0" snapToObjects="1">
      <p:cViewPr>
        <p:scale>
          <a:sx n="75" d="100"/>
          <a:sy n="75" d="100"/>
        </p:scale>
        <p:origin x="-11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417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87FDC-F33B-42CA-B0D5-BB2088678029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02AC0C-AAB7-4556-B321-32F18A07FB48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A02DF-A48C-49ED-8C61-3398E80BA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CC350-2337-42A5-A627-9A14F3818F8F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49FC7-73B0-4847-87E9-496A4FA7C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229600" cy="4742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14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BD59F-FD83-4DAA-B95A-B54969432AB9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1F977-4EA1-4AB5-B919-265903CFB00E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8E474-F0CE-4B50-96D0-7A630F42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E563F-8030-4701-9613-0361744EBF8E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9333B-4FC6-4CB9-95EF-E8A858B2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B6623-9AB7-4D55-9E01-E86212C66FE0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DB4E0-B555-42CC-A941-D8C132C96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FB400-9DDE-42E2-BCA1-2936932D941E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45C8F0-2C97-459A-9B3E-BF7C81A8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F51A3-837D-41D1-A6F1-EA234A763E78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D028E0-0710-41D8-86F3-ACD88DEA6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AF465-6543-4E77-B168-2E9DEAE05F9F}" type="datetime1">
              <a:rPr lang="en-US" altLang="en-US" smtClean="0"/>
              <a:t>2/5/2016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13C820-1D5D-4BBC-897C-C681EA1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CMSC202</a:t>
            </a:r>
            <a:br>
              <a:rPr lang="en-US" altLang="en-US" dirty="0" smtClean="0"/>
            </a:br>
            <a:r>
              <a:rPr lang="en-US" altLang="en-US" dirty="0" smtClean="0"/>
              <a:t> Computer Science II for Majors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Lecture 03 – </a:t>
            </a:r>
            <a:br>
              <a:rPr lang="en-US" altLang="en-US" sz="4000" dirty="0" smtClean="0"/>
            </a:br>
            <a:r>
              <a:rPr lang="en-US" altLang="en-US" dirty="0" smtClean="0"/>
              <a:t>Arrays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9337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Dr. Katherine Gibson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032" y="6524764"/>
            <a:ext cx="523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slides by Chris Marron at UMBC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to how it’s done in Python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tenSquared</a:t>
            </a:r>
            <a:r>
              <a:rPr lang="en-US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squareNum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 smtClean="0"/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squareNum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returns an integer</a:t>
            </a:r>
          </a:p>
          <a:p>
            <a:pPr lvl="1"/>
            <a:r>
              <a:rPr lang="en-US" dirty="0" smtClean="0"/>
              <a:t>Assigned to the variable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tenSquared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Arguments: the “literal” 10</a:t>
            </a:r>
          </a:p>
          <a:p>
            <a:pPr lvl="1"/>
            <a:r>
              <a:rPr lang="en-US" dirty="0" smtClean="0"/>
              <a:t>Could also have passed a variable</a:t>
            </a:r>
          </a:p>
          <a:p>
            <a:pPr lvl="1"/>
            <a:r>
              <a:rPr lang="en-US" dirty="0" smtClean="0"/>
              <a:t>Must be of type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– why?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Function Example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024" y="838200"/>
            <a:ext cx="91500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4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Example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 descr="C:\WINDOWS\Desktop\Oh_type\sacitch_C++_ppt\gif\savitchc03d05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83" b="28714"/>
          <a:stretch/>
        </p:blipFill>
        <p:spPr bwMode="auto">
          <a:xfrm>
            <a:off x="0" y="939007"/>
            <a:ext cx="9124637" cy="510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Example (usage)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the formatting changes </a:t>
            </a:r>
            <a:br>
              <a:rPr lang="en-US" dirty="0" smtClean="0"/>
            </a:br>
            <a:r>
              <a:rPr lang="en-US" dirty="0" smtClean="0"/>
              <a:t>made to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/>
              <a:t> are persistent</a:t>
            </a:r>
          </a:p>
          <a:p>
            <a:r>
              <a:rPr lang="en-US" dirty="0" smtClean="0"/>
              <a:t>They applied to both $10.10 and $21.21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 descr="C:\WINDOWS\Desktop\Oh_type\sacitch_C++_ppt\gif\savitchc03d05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71253" b="4004"/>
          <a:stretch/>
        </p:blipFill>
        <p:spPr bwMode="auto">
          <a:xfrm>
            <a:off x="6312" y="3276600"/>
            <a:ext cx="9131377" cy="170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vs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interchangeably</a:t>
            </a:r>
          </a:p>
          <a:p>
            <a:pPr lvl="1"/>
            <a:r>
              <a:rPr lang="en-US" dirty="0"/>
              <a:t>Technically, </a:t>
            </a:r>
            <a:r>
              <a:rPr lang="en-US" dirty="0" smtClean="0"/>
              <a:t>parameter </a:t>
            </a:r>
            <a:r>
              <a:rPr lang="en-US" dirty="0"/>
              <a:t>is formal variable name; argument is actual value or variable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“Formal” parameters/arguments</a:t>
            </a:r>
          </a:p>
          <a:p>
            <a:pPr lvl="1"/>
            <a:r>
              <a:rPr lang="en-US" dirty="0" smtClean="0"/>
              <a:t>In the function prototype</a:t>
            </a:r>
          </a:p>
          <a:p>
            <a:pPr lvl="1"/>
            <a:r>
              <a:rPr lang="en-US" dirty="0" smtClean="0"/>
              <a:t>In the function definition</a:t>
            </a:r>
          </a:p>
          <a:p>
            <a:r>
              <a:rPr lang="en-US" dirty="0" smtClean="0"/>
              <a:t>“Actual” parameters/arguments</a:t>
            </a:r>
          </a:p>
          <a:p>
            <a:pPr lvl="1"/>
            <a:r>
              <a:rPr lang="en-US" dirty="0" smtClean="0"/>
              <a:t>In the function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96300" cy="4742531"/>
          </a:xfrm>
        </p:spPr>
        <p:txBody>
          <a:bodyPr/>
          <a:lstStyle/>
          <a:p>
            <a:r>
              <a:rPr lang="en-US" dirty="0" smtClean="0"/>
              <a:t>“void” functions are for when we don’t need to get a value back from the function</a:t>
            </a:r>
          </a:p>
          <a:p>
            <a:pPr lvl="1"/>
            <a:r>
              <a:rPr lang="en-US" dirty="0" smtClean="0"/>
              <a:t>Used for functions that only have side effects</a:t>
            </a:r>
          </a:p>
          <a:p>
            <a:pPr lvl="1"/>
            <a:r>
              <a:rPr lang="en-US" dirty="0" smtClean="0"/>
              <a:t>(e.g., printing out information)</a:t>
            </a:r>
          </a:p>
          <a:p>
            <a:pPr lvl="1"/>
            <a:endParaRPr lang="en-US" dirty="0"/>
          </a:p>
          <a:p>
            <a:r>
              <a:rPr lang="en-US" dirty="0"/>
              <a:t>Returning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/>
              <a:t>” means no value is returned</a:t>
            </a:r>
          </a:p>
          <a:p>
            <a:r>
              <a:rPr lang="en-US" dirty="0" smtClean="0"/>
              <a:t>Declaration is similar to “regular” functions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printResults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Nothing is returned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”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686800" cy="4742531"/>
          </a:xfrm>
        </p:spPr>
        <p:txBody>
          <a:bodyPr/>
          <a:lstStyle/>
          <a:p>
            <a:r>
              <a:rPr lang="en-US" dirty="0" smtClean="0"/>
              <a:t>Transfers </a:t>
            </a:r>
            <a:r>
              <a:rPr lang="en-US" dirty="0"/>
              <a:t>control back to </a:t>
            </a:r>
            <a:r>
              <a:rPr lang="en-US" dirty="0" smtClean="0"/>
              <a:t>the calling </a:t>
            </a:r>
            <a:r>
              <a:rPr lang="en-US" dirty="0"/>
              <a:t>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” statement optional for void functions</a:t>
            </a:r>
          </a:p>
          <a:p>
            <a:r>
              <a:rPr lang="en-US" dirty="0" smtClean="0"/>
              <a:t>All other returns types </a:t>
            </a:r>
            <a:r>
              <a:rPr lang="en-US" u="sng" dirty="0" smtClean="0"/>
              <a:t>must</a:t>
            </a:r>
            <a:r>
              <a:rPr lang="en-US" dirty="0" smtClean="0"/>
              <a:t> have a return statement in the function	</a:t>
            </a:r>
          </a:p>
          <a:p>
            <a:pPr lvl="1"/>
            <a:r>
              <a:rPr lang="en-US" dirty="0" smtClean="0"/>
              <a:t>An error results otherwise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Typically the last statement in the definition</a:t>
            </a:r>
            <a:endParaRPr lang="en-US" dirty="0"/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and Post-Conditions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83600" cy="4742531"/>
          </a:xfrm>
        </p:spPr>
        <p:txBody>
          <a:bodyPr/>
          <a:lstStyle/>
          <a:p>
            <a:r>
              <a:rPr lang="en-US" dirty="0" smtClean="0"/>
              <a:t>For this class, you’ll need to include function headers in your code (coding standards)</a:t>
            </a:r>
          </a:p>
          <a:p>
            <a:pPr lvl="1"/>
            <a:r>
              <a:rPr lang="en-US" dirty="0" smtClean="0"/>
              <a:t>Must contain name, pre-, and post-conditions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Conditions include assumptions about program state, not just the input and output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name: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showInterest</a:t>
            </a:r>
            <a:endParaRPr lang="en-US" sz="2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Pre-condition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balance is nonnegative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balance; rate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interest rate as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percentage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Post-condition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amount of interest on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balance, at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showInterest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has </a:t>
            </a:r>
            <a:r>
              <a:rPr lang="en-US" dirty="0" smtClean="0"/>
              <a:t>libraries </a:t>
            </a:r>
            <a:r>
              <a:rPr lang="en-US" dirty="0"/>
              <a:t>full of </a:t>
            </a:r>
            <a:r>
              <a:rPr lang="en-US" dirty="0" smtClean="0"/>
              <a:t>useful functions!</a:t>
            </a:r>
            <a:endParaRPr lang="en-US" dirty="0"/>
          </a:p>
          <a:p>
            <a:r>
              <a:rPr lang="en-US" dirty="0"/>
              <a:t>Must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" appropriate library</a:t>
            </a:r>
          </a:p>
          <a:p>
            <a:pPr lvl="1"/>
            <a:r>
              <a:rPr lang="en-US" dirty="0"/>
              <a:t>e.g.,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,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smtClean="0"/>
              <a:t>(</a:t>
            </a:r>
            <a:r>
              <a:rPr lang="en-US" dirty="0"/>
              <a:t>Original "C" libraries)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(for 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cin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Library functions are used in the same way as programmer-created 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8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Library Functions</a:t>
            </a:r>
            <a:r>
              <a:rPr lang="en-US" dirty="0"/>
              <a:t> (part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 descr="C:\WINDOWS\Desktop\Oh_type\sacitch_C++_ppt\gif\savitchc03d02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4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9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C++ Primer</a:t>
            </a:r>
          </a:p>
          <a:p>
            <a:pPr lvl="1"/>
            <a:r>
              <a:rPr lang="en-US" sz="3200" dirty="0" smtClean="0"/>
              <a:t>Arithmetic expressions</a:t>
            </a:r>
          </a:p>
          <a:p>
            <a:pPr lvl="1"/>
            <a:r>
              <a:rPr lang="en-US" sz="3200" dirty="0" smtClean="0"/>
              <a:t>Operators</a:t>
            </a:r>
          </a:p>
          <a:p>
            <a:pPr lvl="1"/>
            <a:r>
              <a:rPr lang="en-US" sz="3200" dirty="0" smtClean="0"/>
              <a:t>Type casting</a:t>
            </a:r>
          </a:p>
          <a:p>
            <a:pPr lvl="1"/>
            <a:r>
              <a:rPr lang="en-US" sz="3200" dirty="0" smtClean="0"/>
              <a:t>Input / Output</a:t>
            </a:r>
          </a:p>
          <a:p>
            <a:pPr lvl="1"/>
            <a:r>
              <a:rPr lang="en-US" sz="3200" dirty="0" smtClean="0"/>
              <a:t>C-Strings</a:t>
            </a:r>
          </a:p>
          <a:p>
            <a:pPr lvl="1"/>
            <a:r>
              <a:rPr lang="en-US" sz="3200" dirty="0" smtClean="0"/>
              <a:t>Control Structures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Library Functions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 descr="C:\WINDOWS\Desktop\Oh_type\sacitch_C++_ppt\gif\savitchc03d02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91" y="1365250"/>
            <a:ext cx="9111019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also a function – a “special” one!</a:t>
            </a:r>
          </a:p>
          <a:p>
            <a:pPr lvl="3"/>
            <a:endParaRPr lang="en-US" dirty="0"/>
          </a:p>
          <a:p>
            <a:r>
              <a:rPr lang="en-US" dirty="0" smtClean="0"/>
              <a:t>One (</a:t>
            </a:r>
            <a:r>
              <a:rPr lang="en-US" u="sng" dirty="0" smtClean="0"/>
              <a:t>and only one</a:t>
            </a:r>
            <a:r>
              <a:rPr lang="en-US" dirty="0" smtClean="0"/>
              <a:t>) function called </a:t>
            </a:r>
            <a:br>
              <a:rPr lang="en-US" dirty="0" smtClean="0"/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can exist in a program</a:t>
            </a:r>
          </a:p>
          <a:p>
            <a:pPr lvl="3"/>
            <a:endParaRPr lang="en-US" dirty="0"/>
          </a:p>
          <a:p>
            <a:r>
              <a:rPr lang="en-US" dirty="0" smtClean="0"/>
              <a:t>The operating system calls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1"/>
            <a:r>
              <a:rPr lang="en-US" dirty="0" smtClean="0"/>
              <a:t>Not the programmer!</a:t>
            </a:r>
          </a:p>
          <a:p>
            <a:r>
              <a:rPr lang="en-US" dirty="0" smtClean="0"/>
              <a:t>Should return an integer (0 is traditional)</a:t>
            </a:r>
          </a:p>
          <a:p>
            <a:pPr lvl="1"/>
            <a:r>
              <a:rPr lang="en-US" b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96300" cy="4742531"/>
          </a:xfrm>
        </p:spPr>
        <p:txBody>
          <a:bodyPr/>
          <a:lstStyle/>
          <a:p>
            <a:r>
              <a:rPr lang="en-US" dirty="0" smtClean="0"/>
              <a:t>Allows you to build “blocks” of programs</a:t>
            </a:r>
          </a:p>
          <a:p>
            <a:pPr lvl="1"/>
            <a:r>
              <a:rPr lang="en-US" dirty="0" smtClean="0"/>
              <a:t>Divide and conquer large problems</a:t>
            </a:r>
          </a:p>
          <a:p>
            <a:r>
              <a:rPr lang="en-US" dirty="0" smtClean="0"/>
              <a:t>Increases readability and reusability</a:t>
            </a:r>
          </a:p>
          <a:p>
            <a:pPr lvl="1"/>
            <a:r>
              <a:rPr lang="en-US" dirty="0" smtClean="0"/>
              <a:t>Put in a separate file 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for easy sharing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Quick note:</a:t>
            </a:r>
          </a:p>
          <a:p>
            <a:pPr lvl="1"/>
            <a:r>
              <a:rPr lang="en-US" b="1" dirty="0" smtClean="0"/>
              <a:t>Functions in C++ can only return </a:t>
            </a:r>
            <a:r>
              <a:rPr lang="en-US" b="1" u="sng" dirty="0" smtClean="0"/>
              <a:t>one</a:t>
            </a:r>
            <a:r>
              <a:rPr lang="en-US" b="1" dirty="0" smtClean="0"/>
              <a:t> thing!!!</a:t>
            </a:r>
          </a:p>
          <a:p>
            <a:pPr lvl="1"/>
            <a:r>
              <a:rPr lang="en-US" dirty="0" smtClean="0"/>
              <a:t>(For now)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3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array is a collection of related data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An array can be of any data type you choose</a:t>
            </a:r>
          </a:p>
          <a:p>
            <a:pPr lvl="1"/>
            <a:r>
              <a:rPr lang="en-US" dirty="0" smtClean="0"/>
              <a:t>They </a:t>
            </a:r>
            <a:r>
              <a:rPr lang="en-US" u="sng" dirty="0" smtClean="0"/>
              <a:t>all</a:t>
            </a:r>
            <a:r>
              <a:rPr lang="en-US" dirty="0" smtClean="0"/>
              <a:t> have </a:t>
            </a:r>
            <a:r>
              <a:rPr lang="en-US" dirty="0"/>
              <a:t>the </a:t>
            </a:r>
            <a:r>
              <a:rPr lang="en-US" u="sng" dirty="0"/>
              <a:t>same</a:t>
            </a:r>
            <a:r>
              <a:rPr lang="en-US" dirty="0"/>
              <a:t> data </a:t>
            </a:r>
            <a:r>
              <a:rPr lang="en-US" dirty="0" smtClean="0"/>
              <a:t>type</a:t>
            </a:r>
          </a:p>
          <a:p>
            <a:endParaRPr lang="en-US" dirty="0" smtClean="0"/>
          </a:p>
          <a:p>
            <a:r>
              <a:rPr lang="en-US" dirty="0" smtClean="0"/>
              <a:t>Arrays are static – their size does not change</a:t>
            </a:r>
          </a:p>
          <a:p>
            <a:pPr lvl="1"/>
            <a:r>
              <a:rPr lang="en-US" dirty="0" smtClean="0"/>
              <a:t>They are declared </a:t>
            </a:r>
            <a:r>
              <a:rPr lang="en-US" i="1" dirty="0" smtClean="0"/>
              <a:t>contiguously </a:t>
            </a:r>
            <a:r>
              <a:rPr lang="en-US" dirty="0" smtClean="0"/>
              <a:t>in memory</a:t>
            </a:r>
          </a:p>
          <a:p>
            <a:pPr lvl="1"/>
            <a:r>
              <a:rPr lang="en-US" dirty="0" smtClean="0"/>
              <a:t>In other words, an array’s data is stored in </a:t>
            </a:r>
            <a:br>
              <a:rPr lang="en-US" dirty="0" smtClean="0"/>
            </a:br>
            <a:r>
              <a:rPr lang="en-US" dirty="0" smtClean="0"/>
              <a:t>one big block, together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Declaration: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&lt;type&gt; </a:t>
            </a:r>
            <a:r>
              <a:rPr lang="en-US" altLang="en-US" b="1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&lt;name&gt;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[size];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  </a:t>
            </a:r>
            <a:r>
              <a:rPr lang="en-US" altLang="en-US" b="1" dirty="0" err="1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xArray</a:t>
            </a:r>
            <a:r>
              <a:rPr lang="en-US" altLang="en-US" b="1" dirty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[10];</a:t>
            </a:r>
            <a:endParaRPr lang="en-US" altLang="en-US" dirty="0"/>
          </a:p>
          <a:p>
            <a:pPr lvl="1"/>
            <a:r>
              <a:rPr lang="en-US" altLang="en-US" dirty="0" smtClean="0"/>
              <a:t>This array now has room to hold 10 floats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Indexing starts at 0: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xArray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[9]; </a:t>
            </a:r>
            <a:r>
              <a:rPr lang="en-US" alt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/* end of the array */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does not know how large it is</a:t>
            </a:r>
          </a:p>
          <a:p>
            <a:pPr lvl="1"/>
            <a:r>
              <a:rPr lang="en-US" dirty="0" smtClean="0"/>
              <a:t>No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No bounds checking – you must be careful!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Arrays are static</a:t>
            </a:r>
          </a:p>
          <a:p>
            <a:pPr lvl="1"/>
            <a:r>
              <a:rPr lang="en-US" dirty="0" smtClean="0"/>
              <a:t>Their size must be known at </a:t>
            </a:r>
            <a:r>
              <a:rPr lang="en-US" u="sng" dirty="0" smtClean="0"/>
              <a:t>compile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Their size cannot be changed once set</a:t>
            </a:r>
          </a:p>
          <a:p>
            <a:pPr lvl="1"/>
            <a:r>
              <a:rPr lang="en-US" dirty="0" smtClean="0"/>
              <a:t>You cannot use user input for array size</a:t>
            </a:r>
          </a:p>
          <a:p>
            <a:pPr marL="914400" lvl="2" indent="0">
              <a:buNone/>
            </a:pPr>
            <a:r>
              <a:rPr lang="en-US" dirty="0" smtClean="0"/>
              <a:t>“How many numbers would you like to store?”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58900" y="5930900"/>
            <a:ext cx="59309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declaration does </a:t>
            </a:r>
            <a:r>
              <a:rPr lang="en-US" u="sng" dirty="0" smtClean="0"/>
              <a:t>not</a:t>
            </a:r>
            <a:r>
              <a:rPr lang="en-US" dirty="0" smtClean="0"/>
              <a:t> initialize the data stored in the memory locations</a:t>
            </a:r>
          </a:p>
          <a:p>
            <a:pPr lvl="1"/>
            <a:r>
              <a:rPr lang="en-US" dirty="0" smtClean="0"/>
              <a:t>They contain “garbage” data</a:t>
            </a:r>
          </a:p>
          <a:p>
            <a:pPr lvl="2"/>
            <a:r>
              <a:rPr lang="en-US" sz="2800" dirty="0" smtClean="0"/>
              <a:t>Whatever is left from the last time it was used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 array can be initialized at declare time: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[5] = { 5, 2, 6, 9, 3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1813"/>
              </p:ext>
            </p:extLst>
          </p:nvPr>
        </p:nvGraphicFramePr>
        <p:xfrm>
          <a:off x="1765300" y="5365750"/>
          <a:ext cx="56134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680"/>
                <a:gridCol w="1122680"/>
                <a:gridCol w="1122680"/>
                <a:gridCol w="1122680"/>
                <a:gridCol w="112268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fewer values than the given size:</a:t>
            </a:r>
          </a:p>
          <a:p>
            <a:pPr lvl="1"/>
            <a:r>
              <a:rPr lang="en-US" dirty="0" smtClean="0"/>
              <a:t>Fills values starting at the beginning</a:t>
            </a:r>
          </a:p>
          <a:p>
            <a:pPr lvl="1"/>
            <a:r>
              <a:rPr lang="en-US" dirty="0" smtClean="0"/>
              <a:t>Remainder is filled with that data type’s “zero”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no array size is given:</a:t>
            </a:r>
          </a:p>
          <a:p>
            <a:pPr lvl="1"/>
            <a:r>
              <a:rPr lang="en-US" dirty="0" smtClean="0"/>
              <a:t>Array is created only as big as is needed </a:t>
            </a:r>
            <a:br>
              <a:rPr lang="en-US" dirty="0" smtClean="0"/>
            </a:br>
            <a:r>
              <a:rPr lang="en-US" dirty="0" smtClean="0"/>
              <a:t>based on the number of initialization values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yArray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{5, 12, 11};</a:t>
            </a:r>
          </a:p>
          <a:p>
            <a:pPr lvl="1"/>
            <a:r>
              <a:rPr lang="en-US" dirty="0"/>
              <a:t>Allocates array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yArray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hold 3 integers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C-String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83600" cy="4742531"/>
          </a:xfrm>
        </p:spPr>
        <p:txBody>
          <a:bodyPr/>
          <a:lstStyle/>
          <a:p>
            <a:r>
              <a:rPr lang="en-US" dirty="0" smtClean="0"/>
              <a:t>C-Strings are </a:t>
            </a:r>
            <a:r>
              <a:rPr lang="en-US" i="1" dirty="0" smtClean="0"/>
              <a:t>arrays</a:t>
            </a:r>
            <a:r>
              <a:rPr lang="en-US" dirty="0" smtClean="0"/>
              <a:t> of characters</a:t>
            </a:r>
          </a:p>
          <a:p>
            <a:pPr lvl="3"/>
            <a:endParaRPr lang="en-US" dirty="0"/>
          </a:p>
          <a:p>
            <a:r>
              <a:rPr lang="en-US" dirty="0" smtClean="0"/>
              <a:t>They can be initialized in the normal way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[5] = {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'J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 smtClean="0"/>
          </a:p>
          <a:p>
            <a:r>
              <a:rPr lang="en-US" dirty="0" smtClean="0"/>
              <a:t>Or with a string constant: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"John";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Different quotes have different purposes!!!</a:t>
            </a:r>
          </a:p>
          <a:p>
            <a:pPr lvl="1"/>
            <a:r>
              <a:rPr lang="en-US" dirty="0" smtClean="0"/>
              <a:t>Double quotes are for strings</a:t>
            </a:r>
          </a:p>
          <a:p>
            <a:pPr lvl="1"/>
            <a:r>
              <a:rPr lang="en-US" dirty="0" smtClean="0"/>
              <a:t>Single quotes are for chars (characters)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square brackets to access a single element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third element is 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&lt;&lt; numbers[2] &lt;&lt;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This gives the output: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third element is 6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45924"/>
              </p:ext>
            </p:extLst>
          </p:nvPr>
        </p:nvGraphicFramePr>
        <p:xfrm>
          <a:off x="2731873" y="4712551"/>
          <a:ext cx="5890055" cy="166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8011"/>
                <a:gridCol w="1178011"/>
                <a:gridCol w="1178011"/>
                <a:gridCol w="1178011"/>
                <a:gridCol w="1178011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04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6416" y="5605508"/>
            <a:ext cx="233076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 = 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70900" cy="4742531"/>
          </a:xfrm>
        </p:spPr>
        <p:txBody>
          <a:bodyPr/>
          <a:lstStyle/>
          <a:p>
            <a:r>
              <a:rPr lang="en-US" dirty="0" smtClean="0"/>
              <a:t>C++ also accepts any expression as a “subscript”</a:t>
            </a:r>
          </a:p>
          <a:p>
            <a:pPr lvl="1"/>
            <a:r>
              <a:rPr lang="en-US" sz="3200" dirty="0" smtClean="0"/>
              <a:t>But it must evaluate to an integer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numbers[(start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end) /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3"/>
            <a:endParaRPr lang="en-US" dirty="0"/>
          </a:p>
          <a:p>
            <a:r>
              <a:rPr lang="en-US" b="1" dirty="0" smtClean="0"/>
              <a:t>IMPORTANT!</a:t>
            </a:r>
          </a:p>
          <a:p>
            <a:r>
              <a:rPr lang="en-US" dirty="0" smtClean="0"/>
              <a:t>C</a:t>
            </a:r>
            <a:r>
              <a:rPr lang="en-US" dirty="0"/>
              <a:t>++ does </a:t>
            </a:r>
            <a:r>
              <a:rPr lang="en-US" u="sng" dirty="0"/>
              <a:t>not</a:t>
            </a:r>
            <a:r>
              <a:rPr lang="en-US" dirty="0"/>
              <a:t> do bounds checking for simple arrays, so you must ensure you are staying within bounds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 as Array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470900" cy="4742531"/>
          </a:xfrm>
        </p:spPr>
        <p:txBody>
          <a:bodyPr/>
          <a:lstStyle/>
          <a:p>
            <a:r>
              <a:rPr lang="en-US" dirty="0" smtClean="0"/>
              <a:t>You should always used a defined/named constant for your array size</a:t>
            </a:r>
          </a:p>
          <a:p>
            <a:pPr lvl="1"/>
            <a:r>
              <a:rPr lang="en-US" dirty="0" smtClean="0"/>
              <a:t>Do not use magic numbers!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NUMBER_OF_STUDENTS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5;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[NUMBER_OF_STUDENTS];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Improves readability, versatility, and maintainability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9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Arrays and Functions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arguments to functions</a:t>
            </a:r>
          </a:p>
          <a:p>
            <a:pPr lvl="1"/>
            <a:r>
              <a:rPr lang="en-US" sz="3200" dirty="0"/>
              <a:t>Indexed variables</a:t>
            </a:r>
          </a:p>
          <a:p>
            <a:pPr lvl="2"/>
            <a:r>
              <a:rPr lang="en-US" sz="2800" dirty="0"/>
              <a:t>An individual element of an array can be </a:t>
            </a:r>
            <a:r>
              <a:rPr lang="en-US" sz="2800" dirty="0" smtClean="0"/>
              <a:t>passed</a:t>
            </a:r>
            <a:endParaRPr lang="en-US" sz="2800" dirty="0"/>
          </a:p>
          <a:p>
            <a:pPr lvl="1"/>
            <a:r>
              <a:rPr lang="en-US" sz="3200" dirty="0"/>
              <a:t>Entire arrays</a:t>
            </a:r>
          </a:p>
          <a:p>
            <a:pPr lvl="2"/>
            <a:r>
              <a:rPr lang="en-US" sz="2800" dirty="0"/>
              <a:t>All array elements can be passed as </a:t>
            </a:r>
            <a:r>
              <a:rPr lang="en-US" sz="2800" dirty="0" smtClean="0"/>
              <a:t>one </a:t>
            </a:r>
            <a:r>
              <a:rPr lang="en-US" sz="2800" dirty="0"/>
              <a:t>entity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return value from function</a:t>
            </a:r>
          </a:p>
          <a:p>
            <a:pPr lvl="1"/>
            <a:r>
              <a:rPr lang="en-US" dirty="0" smtClean="0"/>
              <a:t>Can be done, but we’ll cover it later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Indexed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547100" cy="4742531"/>
          </a:xfrm>
        </p:spPr>
        <p:txBody>
          <a:bodyPr/>
          <a:lstStyle/>
          <a:p>
            <a:r>
              <a:rPr lang="en-US" dirty="0" smtClean="0"/>
              <a:t>Handled the same way as a “regular” variable</a:t>
            </a:r>
          </a:p>
          <a:p>
            <a:pPr lvl="1"/>
            <a:r>
              <a:rPr lang="en-US" dirty="0" smtClean="0"/>
              <a:t>Function declaration: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par1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Variables: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[10];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Valid function calls: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(a[3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]);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a[3] is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	   </a:t>
            </a: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 is double</a:t>
            </a:r>
            <a:endParaRPr lang="en-US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Entire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parameter can </a:t>
            </a:r>
            <a:r>
              <a:rPr lang="en-US" dirty="0" smtClean="0"/>
              <a:t>be an </a:t>
            </a:r>
            <a:r>
              <a:rPr lang="en-US" dirty="0"/>
              <a:t>entire array</a:t>
            </a:r>
          </a:p>
          <a:p>
            <a:pPr lvl="1"/>
            <a:r>
              <a:rPr lang="en-US" dirty="0" smtClean="0"/>
              <a:t>Passed into the function by the array’s name</a:t>
            </a:r>
            <a:endParaRPr lang="en-US" dirty="0"/>
          </a:p>
          <a:p>
            <a:pPr lvl="1"/>
            <a:r>
              <a:rPr lang="en-US" dirty="0"/>
              <a:t>Called an array parameter</a:t>
            </a:r>
          </a:p>
          <a:p>
            <a:endParaRPr lang="en-US" dirty="0" smtClean="0"/>
          </a:p>
          <a:p>
            <a:r>
              <a:rPr lang="en-US" dirty="0" smtClean="0"/>
              <a:t>Must send </a:t>
            </a:r>
            <a:r>
              <a:rPr lang="en-US" dirty="0"/>
              <a:t>size of array as well</a:t>
            </a:r>
          </a:p>
          <a:p>
            <a:pPr lvl="1"/>
            <a:r>
              <a:rPr lang="en-US" dirty="0"/>
              <a:t>Typically done as second parameter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integer-type </a:t>
            </a:r>
            <a:r>
              <a:rPr lang="en-US" dirty="0"/>
              <a:t>formal parameter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 Coding Exercise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fillUp.cpp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Arrays, initialization, and functions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Parameter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5" descr="C:\WINDOWS\Desktop\Oh_type\sacitch_C++_ppt\gif\savitchc05d0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6455"/>
          <a:stretch/>
        </p:blipFill>
        <p:spPr bwMode="auto">
          <a:xfrm>
            <a:off x="0" y="1066800"/>
            <a:ext cx="91440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as Argument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function from the previous slide, consider this code, inside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function: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[5], </a:t>
            </a:r>
            <a:r>
              <a:rPr lang="en-US" b="1" dirty="0" err="1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numberOfScores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5;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fillUp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(score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numberOfScores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57285" y="4684376"/>
            <a:ext cx="172458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entire array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19578" y="3439776"/>
            <a:ext cx="0" cy="12338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3185" y="4695152"/>
            <a:ext cx="185591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integer value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75478" y="3450552"/>
            <a:ext cx="0" cy="12338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55" y="5293636"/>
            <a:ext cx="4481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Note the lack of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sz="2800" b="1" dirty="0" smtClean="0"/>
              <a:t> brackets </a:t>
            </a:r>
            <a:br>
              <a:rPr lang="en-US" sz="2800" b="1" dirty="0" smtClean="0"/>
            </a:br>
            <a:r>
              <a:rPr lang="en-US" sz="2800" b="1" dirty="0" smtClean="0"/>
              <a:t>in the array argument!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63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how functions work in C++</a:t>
            </a:r>
          </a:p>
          <a:p>
            <a:pPr lvl="1"/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Call</a:t>
            </a:r>
          </a:p>
          <a:p>
            <a:r>
              <a:rPr lang="en-US" dirty="0" smtClean="0"/>
              <a:t>To cover the basics of arrays</a:t>
            </a:r>
          </a:p>
          <a:p>
            <a:pPr lvl="1"/>
            <a:r>
              <a:rPr lang="en-US" dirty="0" smtClean="0"/>
              <a:t>Declaration and initialization</a:t>
            </a:r>
          </a:p>
          <a:p>
            <a:pPr lvl="1"/>
            <a:r>
              <a:rPr lang="en-US" dirty="0" smtClean="0"/>
              <a:t>Multi-dimensional arrays</a:t>
            </a:r>
          </a:p>
          <a:p>
            <a:r>
              <a:rPr lang="en-US" dirty="0" smtClean="0"/>
              <a:t>To examine how arrays and functions interact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as Argument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work?  What’s being passed?</a:t>
            </a:r>
          </a:p>
          <a:p>
            <a:pPr lvl="3"/>
            <a:endParaRPr lang="en-US" dirty="0"/>
          </a:p>
          <a:p>
            <a:r>
              <a:rPr lang="en-US" dirty="0"/>
              <a:t>Think of </a:t>
            </a:r>
            <a:r>
              <a:rPr lang="en-US" dirty="0" smtClean="0"/>
              <a:t>an array </a:t>
            </a:r>
            <a:r>
              <a:rPr lang="en-US" dirty="0"/>
              <a:t>as 3 components:</a:t>
            </a:r>
          </a:p>
          <a:p>
            <a:pPr lvl="1"/>
            <a:r>
              <a:rPr lang="en-US" dirty="0"/>
              <a:t>Address of first indexed variable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Array base type</a:t>
            </a:r>
          </a:p>
          <a:p>
            <a:pPr lvl="1"/>
            <a:r>
              <a:rPr lang="en-US" dirty="0"/>
              <a:t>Size of array</a:t>
            </a:r>
          </a:p>
          <a:p>
            <a:r>
              <a:rPr lang="en-US" dirty="0"/>
              <a:t>Only </a:t>
            </a:r>
            <a:r>
              <a:rPr lang="en-US" dirty="0" smtClean="0"/>
              <a:t>the first piece is passed!</a:t>
            </a:r>
            <a:endParaRPr lang="en-US" dirty="0"/>
          </a:p>
          <a:p>
            <a:pPr lvl="1"/>
            <a:r>
              <a:rPr lang="en-US" dirty="0"/>
              <a:t>Just the beginning address of </a:t>
            </a:r>
            <a:r>
              <a:rPr lang="en-US" dirty="0" smtClean="0"/>
              <a:t>the array</a:t>
            </a:r>
            <a:endParaRPr lang="en-US" dirty="0"/>
          </a:p>
          <a:p>
            <a:pPr lvl="1"/>
            <a:r>
              <a:rPr lang="en-US" dirty="0" smtClean="0"/>
              <a:t>We’ll discuss this in detail later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size must be sent separately</a:t>
            </a:r>
          </a:p>
          <a:p>
            <a:pPr lvl="1"/>
            <a:r>
              <a:rPr lang="en-US" dirty="0" smtClean="0"/>
              <a:t>But this actually increases functionality!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Same function can be used on any size array!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[5],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fillUp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(score, 5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fillUp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(time, 10);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with more than one index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[30][100];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indices</a:t>
            </a:r>
            <a:r>
              <a:rPr lang="en-US" dirty="0"/>
              <a:t>: </a:t>
            </a:r>
            <a:r>
              <a:rPr lang="en-US" dirty="0" smtClean="0"/>
              <a:t>an </a:t>
            </a:r>
            <a:r>
              <a:rPr lang="en-US" dirty="0"/>
              <a:t>"array of arrays"</a:t>
            </a:r>
          </a:p>
          <a:p>
            <a:pPr lvl="1"/>
            <a:r>
              <a:rPr lang="en-US" dirty="0"/>
              <a:t>Visualize as:</a:t>
            </a:r>
            <a:br>
              <a:rPr lang="en-US" dirty="0"/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page[0][0],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page[0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 ...,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page[0][99]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page[1][0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page[1][1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 ...,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page[1][99]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page[29][0], page[29][1],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page[29][99]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++ allows any number of indexes</a:t>
            </a:r>
          </a:p>
          <a:p>
            <a:pPr lvl="1"/>
            <a:r>
              <a:rPr lang="en-US" dirty="0"/>
              <a:t>Typically no more than two or three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Multidimensional Array Parameters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one-dimensional array</a:t>
            </a:r>
          </a:p>
          <a:p>
            <a:pPr lvl="1"/>
            <a:r>
              <a:rPr lang="en-US" dirty="0"/>
              <a:t>1st dimension size not given</a:t>
            </a:r>
          </a:p>
          <a:p>
            <a:pPr lvl="2"/>
            <a:r>
              <a:rPr lang="en-US" dirty="0"/>
              <a:t>Provided as </a:t>
            </a:r>
            <a:r>
              <a:rPr lang="en-US" dirty="0" smtClean="0"/>
              <a:t>second parameter of function</a:t>
            </a:r>
            <a:endParaRPr lang="en-US" dirty="0"/>
          </a:p>
          <a:p>
            <a:pPr lvl="1"/>
            <a:r>
              <a:rPr lang="en-US" dirty="0"/>
              <a:t>2nd dimension size </a:t>
            </a:r>
            <a:r>
              <a:rPr lang="en-US" u="sng" dirty="0" smtClean="0"/>
              <a:t>is</a:t>
            </a:r>
            <a:r>
              <a:rPr lang="en-US" dirty="0" smtClean="0"/>
              <a:t> given</a:t>
            </a:r>
            <a:endParaRPr lang="en-US" dirty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DisplayPage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100],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numRows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numRows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&lt;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page[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][j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5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Array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arrays have limitations</a:t>
            </a:r>
          </a:p>
          <a:p>
            <a:pPr lvl="1"/>
            <a:r>
              <a:rPr lang="en-US" dirty="0"/>
              <a:t>Array out-of-bounds access</a:t>
            </a:r>
          </a:p>
          <a:p>
            <a:pPr lvl="1"/>
            <a:r>
              <a:rPr lang="en-US" dirty="0"/>
              <a:t>No resizing</a:t>
            </a:r>
          </a:p>
          <a:p>
            <a:pPr lvl="1"/>
            <a:r>
              <a:rPr lang="en-US" dirty="0"/>
              <a:t>Hard to get current size</a:t>
            </a:r>
          </a:p>
          <a:p>
            <a:pPr lvl="1"/>
            <a:r>
              <a:rPr lang="en-US" dirty="0"/>
              <a:t>Not initialized</a:t>
            </a:r>
          </a:p>
          <a:p>
            <a:pPr lvl="1"/>
            <a:r>
              <a:rPr lang="en-US" dirty="0" smtClean="0"/>
              <a:t>Mostly due to </a:t>
            </a:r>
            <a:r>
              <a:rPr lang="en-US" dirty="0"/>
              <a:t>efficiency and backwards-compatibility, which are high priorities in C/C</a:t>
            </a:r>
            <a:r>
              <a:rPr lang="en-US" dirty="0" smtClean="0"/>
              <a:t>++</a:t>
            </a:r>
            <a:endParaRPr lang="en-US" sz="900" dirty="0" smtClean="0"/>
          </a:p>
          <a:p>
            <a:r>
              <a:rPr lang="en-US" dirty="0" smtClean="0"/>
              <a:t>Later</a:t>
            </a:r>
            <a:r>
              <a:rPr lang="en-US" dirty="0"/>
              <a:t>, we will learn about the vector class, which addresses many of these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policy agreement is due back in class by Tuesday, </a:t>
            </a:r>
            <a:r>
              <a:rPr lang="en-US" smtClean="0"/>
              <a:t>February </a:t>
            </a:r>
            <a:r>
              <a:rPr lang="en-US" smtClean="0"/>
              <a:t>9</a:t>
            </a:r>
            <a:r>
              <a:rPr lang="en-US" baseline="3000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Worth 1% of your grade</a:t>
            </a:r>
          </a:p>
          <a:p>
            <a:pPr lvl="1"/>
            <a:r>
              <a:rPr lang="en-US" dirty="0" smtClean="0"/>
              <a:t>(Final is now worth 19%)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Blackboard site is now available</a:t>
            </a:r>
            <a:endParaRPr lang="en-US" dirty="0"/>
          </a:p>
          <a:p>
            <a:pPr lvl="1"/>
            <a:r>
              <a:rPr lang="en-US" dirty="0" smtClean="0"/>
              <a:t>Course schedule is now available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Next time: Pointers and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“Parts” of Using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Prototype (Declaration)</a:t>
            </a:r>
            <a:endParaRPr lang="en-US" dirty="0"/>
          </a:p>
          <a:p>
            <a:pPr lvl="1"/>
            <a:r>
              <a:rPr lang="en-US" dirty="0"/>
              <a:t>Information for compiler</a:t>
            </a:r>
          </a:p>
          <a:p>
            <a:pPr lvl="1"/>
            <a:r>
              <a:rPr lang="en-US" dirty="0"/>
              <a:t>To properly interpret </a:t>
            </a:r>
            <a:r>
              <a:rPr lang="en-US" dirty="0" smtClean="0"/>
              <a:t>calls</a:t>
            </a:r>
          </a:p>
          <a:p>
            <a:pPr lvl="4"/>
            <a:endParaRPr lang="en-US" dirty="0"/>
          </a:p>
          <a:p>
            <a:r>
              <a:rPr lang="en-US" dirty="0"/>
              <a:t>Function Definition</a:t>
            </a:r>
          </a:p>
          <a:p>
            <a:pPr lvl="1"/>
            <a:r>
              <a:rPr lang="en-US" dirty="0"/>
              <a:t>Actual </a:t>
            </a:r>
            <a:r>
              <a:rPr lang="en-US" dirty="0" smtClean="0"/>
              <a:t>implementation (i.e., code) for function</a:t>
            </a:r>
          </a:p>
          <a:p>
            <a:pPr lvl="4"/>
            <a:endParaRPr lang="en-US" dirty="0"/>
          </a:p>
          <a:p>
            <a:r>
              <a:rPr lang="en-US" dirty="0"/>
              <a:t>Function Call</a:t>
            </a:r>
          </a:p>
          <a:p>
            <a:pPr lvl="1"/>
            <a:r>
              <a:rPr lang="en-US" dirty="0" smtClean="0"/>
              <a:t>How function is actually used by program</a:t>
            </a:r>
          </a:p>
          <a:p>
            <a:pPr lvl="1"/>
            <a:r>
              <a:rPr lang="en-US" dirty="0" smtClean="0"/>
              <a:t>Transfers control to the function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compiler information about the function</a:t>
            </a:r>
          </a:p>
          <a:p>
            <a:pPr lvl="1"/>
            <a:r>
              <a:rPr lang="en-US" dirty="0" smtClean="0"/>
              <a:t>How to interpret calls to the function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&lt;return </a:t>
            </a:r>
            <a:r>
              <a:rPr lang="en-US" alt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type&gt;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fxn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(&lt;parameters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&gt;);</a:t>
            </a: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squareNumber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/>
          </a:p>
          <a:p>
            <a:pPr lvl="1"/>
            <a:r>
              <a:rPr lang="en-US" dirty="0" smtClean="0"/>
              <a:t>Must have the parameter’s data types</a:t>
            </a:r>
          </a:p>
          <a:p>
            <a:pPr lvl="3"/>
            <a:endParaRPr lang="en-US" dirty="0"/>
          </a:p>
          <a:p>
            <a:r>
              <a:rPr lang="en-US" dirty="0" smtClean="0"/>
              <a:t>Placed before any calls</a:t>
            </a:r>
          </a:p>
          <a:p>
            <a:pPr lvl="1"/>
            <a:r>
              <a:rPr lang="en-US" dirty="0" smtClean="0"/>
              <a:t>In declaration space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1"/>
            <a:r>
              <a:rPr lang="en-US" dirty="0" smtClean="0"/>
              <a:t>Or above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for global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the function</a:t>
            </a:r>
          </a:p>
          <a:p>
            <a:pPr lvl="1"/>
            <a:r>
              <a:rPr lang="en-US" dirty="0" smtClean="0"/>
              <a:t>Just like implementing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function</a:t>
            </a:r>
          </a:p>
          <a:p>
            <a:pPr lvl="3"/>
            <a:endParaRPr lang="en-US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squareNumber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answer</a:t>
            </a:r>
            <a:r>
              <a:rPr lang="en-US" sz="3200" b="1" dirty="0" smtClean="0">
                <a:solidFill>
                  <a:srgbClr val="D600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 * n;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answer;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600" dirty="0"/>
          </a:p>
          <a:p>
            <a:pPr lvl="3"/>
            <a:endParaRPr lang="en-US" dirty="0" smtClean="0"/>
          </a:p>
          <a:p>
            <a:r>
              <a:rPr lang="en-US" dirty="0" smtClean="0"/>
              <a:t>Function definition </a:t>
            </a:r>
            <a:r>
              <a:rPr lang="en-US" u="sng" dirty="0" smtClean="0"/>
              <a:t>must</a:t>
            </a:r>
            <a:r>
              <a:rPr lang="en-US" dirty="0" smtClean="0"/>
              <a:t> match prototype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0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Definition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686800" cy="4742531"/>
          </a:xfrm>
        </p:spPr>
        <p:txBody>
          <a:bodyPr/>
          <a:lstStyle/>
          <a:p>
            <a:r>
              <a:rPr lang="en-US" dirty="0"/>
              <a:t>Placed after </a:t>
            </a:r>
            <a:r>
              <a:rPr lang="en-US" dirty="0" smtClean="0"/>
              <a:t>the function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1"/>
            <a:r>
              <a:rPr lang="en-US" sz="3200" dirty="0"/>
              <a:t>NOT inside </a:t>
            </a:r>
            <a:r>
              <a:rPr lang="en-US" sz="3200" dirty="0" smtClean="0"/>
              <a:t>the function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 dirty="0" smtClean="0"/>
              <a:t>!</a:t>
            </a:r>
            <a:endParaRPr lang="en-US" dirty="0" smtClean="0"/>
          </a:p>
          <a:p>
            <a:r>
              <a:rPr lang="en-US" dirty="0" smtClean="0"/>
              <a:t>All functions are equal</a:t>
            </a:r>
          </a:p>
          <a:p>
            <a:pPr lvl="1"/>
            <a:r>
              <a:rPr lang="en-US" dirty="0" smtClean="0"/>
              <a:t>No function is contained inside another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Function name, parameter type, and return type all must match the prototype’s</a:t>
            </a:r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statement sends data back to the caller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1593</Words>
  <Application>Microsoft Office PowerPoint</Application>
  <PresentationFormat>On-screen Show (4:3)</PresentationFormat>
  <Paragraphs>372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CMSC202  Computer Science II for Majors  Lecture 03 –  Arrays and Functions</vt:lpstr>
      <vt:lpstr>Last Class We Covered</vt:lpstr>
      <vt:lpstr>Any Questions from Last Time?</vt:lpstr>
      <vt:lpstr>Today’s Objectives</vt:lpstr>
      <vt:lpstr>Functions</vt:lpstr>
      <vt:lpstr>“Parts” of Using Functions</vt:lpstr>
      <vt:lpstr>Function Prototype</vt:lpstr>
      <vt:lpstr>Function Definition</vt:lpstr>
      <vt:lpstr>Function Definition Placement</vt:lpstr>
      <vt:lpstr>Function Call</vt:lpstr>
      <vt:lpstr> Function Example (part 1)</vt:lpstr>
      <vt:lpstr>Function Example (part 2)</vt:lpstr>
      <vt:lpstr>Function Example (usage)</vt:lpstr>
      <vt:lpstr>Parameters vs Arguments</vt:lpstr>
      <vt:lpstr>Returning “void”</vt:lpstr>
      <vt:lpstr>“return” Statements</vt:lpstr>
      <vt:lpstr>Pre- and Post-Conditions</vt:lpstr>
      <vt:lpstr>Library Functions</vt:lpstr>
      <vt:lpstr>Useful Library Functions (part 1)</vt:lpstr>
      <vt:lpstr>Useful Library Functions (part 2)</vt:lpstr>
      <vt:lpstr>The main() Function</vt:lpstr>
      <vt:lpstr>Why Use Functions?</vt:lpstr>
      <vt:lpstr>Arrays</vt:lpstr>
      <vt:lpstr>Arrays</vt:lpstr>
      <vt:lpstr>Declaring Arrays</vt:lpstr>
      <vt:lpstr>Limitations of an Array</vt:lpstr>
      <vt:lpstr>Array Initialization</vt:lpstr>
      <vt:lpstr>Auto-Initialization</vt:lpstr>
      <vt:lpstr>C-String Initialization</vt:lpstr>
      <vt:lpstr>Accessing Array Elements</vt:lpstr>
      <vt:lpstr>Accessing Array Elements</vt:lpstr>
      <vt:lpstr>Constants as Array Size</vt:lpstr>
      <vt:lpstr>Arrays and Functions</vt:lpstr>
      <vt:lpstr>Arrays in Functions</vt:lpstr>
      <vt:lpstr>Passing Indexed Variables</vt:lpstr>
      <vt:lpstr>Passing Entire Arrays</vt:lpstr>
      <vt:lpstr>Live Coding Exercise</vt:lpstr>
      <vt:lpstr>Array Parameter Example</vt:lpstr>
      <vt:lpstr>Array as Argument Example</vt:lpstr>
      <vt:lpstr>Array as Argument Explanation</vt:lpstr>
      <vt:lpstr>Array Parameters</vt:lpstr>
      <vt:lpstr>Multidimensional Arrays</vt:lpstr>
      <vt:lpstr>Multidimensional Array Parameters</vt:lpstr>
      <vt:lpstr>Review: Array Limitations</vt:lpstr>
      <vt:lpstr>Announcements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Katie</cp:lastModifiedBy>
  <cp:revision>141</cp:revision>
  <dcterms:created xsi:type="dcterms:W3CDTF">2014-05-05T14:25:42Z</dcterms:created>
  <dcterms:modified xsi:type="dcterms:W3CDTF">2016-02-06T05:00:15Z</dcterms:modified>
</cp:coreProperties>
</file>